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5"/>
  </p:notesMasterIdLst>
  <p:sldIdLst>
    <p:sldId id="292" r:id="rId3"/>
    <p:sldId id="627" r:id="rId4"/>
    <p:sldId id="628" r:id="rId5"/>
    <p:sldId id="653" r:id="rId6"/>
    <p:sldId id="581" r:id="rId7"/>
    <p:sldId id="629" r:id="rId8"/>
    <p:sldId id="529" r:id="rId9"/>
    <p:sldId id="385" r:id="rId10"/>
    <p:sldId id="389" r:id="rId11"/>
    <p:sldId id="639" r:id="rId12"/>
    <p:sldId id="641" r:id="rId13"/>
    <p:sldId id="642" r:id="rId14"/>
    <p:sldId id="643" r:id="rId15"/>
    <p:sldId id="644" r:id="rId16"/>
    <p:sldId id="649" r:id="rId17"/>
    <p:sldId id="654" r:id="rId18"/>
    <p:sldId id="673" r:id="rId19"/>
    <p:sldId id="661" r:id="rId20"/>
    <p:sldId id="674" r:id="rId21"/>
    <p:sldId id="662" r:id="rId22"/>
    <p:sldId id="655" r:id="rId23"/>
    <p:sldId id="375" r:id="rId24"/>
    <p:sldId id="270" r:id="rId25"/>
    <p:sldId id="271" r:id="rId26"/>
    <p:sldId id="386" r:id="rId27"/>
    <p:sldId id="681" r:id="rId28"/>
    <p:sldId id="675" r:id="rId29"/>
    <p:sldId id="676" r:id="rId30"/>
    <p:sldId id="677" r:id="rId31"/>
    <p:sldId id="678" r:id="rId32"/>
    <p:sldId id="679" r:id="rId33"/>
    <p:sldId id="680" r:id="rId34"/>
    <p:sldId id="373" r:id="rId35"/>
    <p:sldId id="492" r:id="rId36"/>
    <p:sldId id="493" r:id="rId37"/>
    <p:sldId id="494" r:id="rId38"/>
    <p:sldId id="495" r:id="rId39"/>
    <p:sldId id="500" r:id="rId40"/>
    <p:sldId id="682" r:id="rId41"/>
    <p:sldId id="683" r:id="rId42"/>
    <p:sldId id="280" r:id="rId43"/>
    <p:sldId id="651" r:id="rId44"/>
  </p:sldIdLst>
  <p:sldSz cx="18288000" cy="10287000"/>
  <p:notesSz cx="10287000" cy="18288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Inter" panose="02000503000000020004" pitchFamily="2" charset="0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C"/>
    <a:srgbClr val="FF0000"/>
    <a:srgbClr val="F4841D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79"/>
    <p:restoredTop sz="94662"/>
  </p:normalViewPr>
  <p:slideViewPr>
    <p:cSldViewPr snapToGrid="0" snapToObjects="1">
      <p:cViewPr varScale="1">
        <p:scale>
          <a:sx n="102" d="100"/>
          <a:sy n="10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14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10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5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7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26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82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Слайд с кодом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509450" y="3032892"/>
            <a:ext cx="16452600" cy="6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90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11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9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7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4" y="4117189"/>
            <a:ext cx="15773400" cy="1989138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Docker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Работа с базами данных и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Django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1DBEC-682F-8E42-A6B4-B33AC436080A}"/>
              </a:ext>
            </a:extLst>
          </p:cNvPr>
          <p:cNvSpPr/>
          <p:nvPr/>
        </p:nvSpPr>
        <p:spPr>
          <a:xfrm>
            <a:off x="1110345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Docker. Lesson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Запустить контейнер для БД задав имя пользователя и пароль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0442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Создание контейнеров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463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контейнер для БД с именем пользователя и паролем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8445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2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883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Связать приложение 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Django c </a:t>
            </a: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БД в контейнере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8130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БД в контейнере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113978"/>
            <a:ext cx="16599626" cy="25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Работа БД в контейнере ничем не отличается от работы локальной или удаленной БД.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dirty="0">
                <a:latin typeface="Arial" panose="020B0604020202020204" pitchFamily="34" charset="0"/>
              </a:rPr>
              <a:t>Нам нужно:</a:t>
            </a:r>
          </a:p>
          <a:p>
            <a:pPr marL="45720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ru-RU" sz="2800" dirty="0">
                <a:latin typeface="Arial" panose="020B0604020202020204" pitchFamily="34" charset="0"/>
              </a:rPr>
              <a:t>изменить файл </a:t>
            </a:r>
            <a:r>
              <a:rPr lang="en-US" sz="2800" dirty="0" err="1">
                <a:latin typeface="Arial" panose="020B0604020202020204" pitchFamily="34" charset="0"/>
              </a:rPr>
              <a:t>settings.py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ru-RU" sz="2800" dirty="0">
                <a:latin typeface="Arial" panose="020B0604020202020204" pitchFamily="34" charset="0"/>
              </a:rPr>
              <a:t>для настройки доступа к нашей БД;</a:t>
            </a:r>
          </a:p>
          <a:p>
            <a:pPr marL="45720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ru-RU" sz="2800" dirty="0">
                <a:latin typeface="Arial" panose="020B0604020202020204" pitchFamily="34" charset="0"/>
              </a:rPr>
              <a:t>включить драйвер нашей БД в </a:t>
            </a:r>
            <a:r>
              <a:rPr lang="en-US" sz="2800" dirty="0" err="1">
                <a:latin typeface="Arial" panose="020B0604020202020204" pitchFamily="34" charset="0"/>
              </a:rPr>
              <a:t>requirements.txt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8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БД в контейнере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067177"/>
            <a:ext cx="11672316" cy="552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CONTAINER_NAME="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postgres_container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VOLUME_NAME="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-vol"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 run -d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--name $CONTAINER_NAME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-e POSTGRES_PASSWORD=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user_password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-v $VOLUME_NAME:/var/lib/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/data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-p 5455:5432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--restart unless-stopped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postgres:latest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186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Соединение с БД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087196"/>
            <a:ext cx="16599626" cy="1232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Изменим настройки в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settings.py</a:t>
            </a:r>
            <a:endParaRPr lang="ru-RU" sz="2800" dirty="0">
              <a:latin typeface="Arial" panose="020B0604020202020204" pitchFamily="34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Добавим/изменим секцию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DATABASES:</a:t>
            </a:r>
          </a:p>
        </p:txBody>
      </p:sp>
      <p:sp>
        <p:nvSpPr>
          <p:cNvPr id="5" name="Google Shape;340;p61">
            <a:extLst>
              <a:ext uri="{FF2B5EF4-FFF2-40B4-BE49-F238E27FC236}">
                <a16:creationId xmlns:a16="http://schemas.microsoft.com/office/drawing/2014/main" id="{224E9FFF-6AB9-394C-BD98-BEE71BDEA77A}"/>
              </a:ext>
            </a:extLst>
          </p:cNvPr>
          <p:cNvSpPr txBox="1">
            <a:spLocks/>
          </p:cNvSpPr>
          <p:nvPr/>
        </p:nvSpPr>
        <p:spPr>
          <a:xfrm>
            <a:off x="1257300" y="4224381"/>
            <a:ext cx="15083028" cy="4617867"/>
          </a:xfrm>
          <a:prstGeom prst="rect">
            <a:avLst/>
          </a:prstGeom>
          <a:solidFill>
            <a:srgbClr val="F9F9FC"/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DATABASES = {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'default': {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    'ENGINE': '</a:t>
            </a:r>
            <a:r>
              <a:rPr lang="en-US" sz="2200" dirty="0" err="1">
                <a:solidFill>
                  <a:schemeClr val="tx1"/>
                </a:solidFill>
              </a:rPr>
              <a:t>django.db.backends.postgresql</a:t>
            </a:r>
            <a:r>
              <a:rPr lang="en-US" sz="2200" dirty="0">
                <a:solidFill>
                  <a:schemeClr val="tx1"/>
                </a:solidFill>
              </a:rPr>
              <a:t>',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    'NAME': '</a:t>
            </a:r>
            <a:r>
              <a:rPr lang="en-US" sz="2200" dirty="0" err="1">
                <a:solidFill>
                  <a:schemeClr val="tx1"/>
                </a:solidFill>
              </a:rPr>
              <a:t>postgres</a:t>
            </a:r>
            <a:r>
              <a:rPr lang="en-US" sz="2200" dirty="0">
                <a:solidFill>
                  <a:schemeClr val="tx1"/>
                </a:solidFill>
              </a:rPr>
              <a:t>',</a:t>
            </a:r>
            <a:r>
              <a:rPr lang="ru-RU" sz="2200" dirty="0">
                <a:solidFill>
                  <a:schemeClr val="tx1"/>
                </a:solidFill>
              </a:rPr>
              <a:t> 	</a:t>
            </a:r>
            <a:r>
              <a:rPr lang="ru-RU" sz="2200" dirty="0">
                <a:solidFill>
                  <a:srgbClr val="92D050"/>
                </a:solidFill>
              </a:rPr>
              <a:t># имя БД</a:t>
            </a:r>
            <a:endParaRPr lang="en-US" sz="2200" dirty="0">
              <a:solidFill>
                <a:srgbClr val="92D050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    'USER': '</a:t>
            </a:r>
            <a:r>
              <a:rPr lang="en-US" sz="2200" dirty="0" err="1">
                <a:solidFill>
                  <a:schemeClr val="tx1"/>
                </a:solidFill>
              </a:rPr>
              <a:t>postgres</a:t>
            </a:r>
            <a:r>
              <a:rPr lang="en-US" sz="2200" dirty="0">
                <a:solidFill>
                  <a:schemeClr val="tx1"/>
                </a:solidFill>
              </a:rPr>
              <a:t>',</a:t>
            </a:r>
            <a:r>
              <a:rPr lang="ru-RU" sz="2200" dirty="0">
                <a:solidFill>
                  <a:schemeClr val="tx1"/>
                </a:solidFill>
              </a:rPr>
              <a:t>	 	</a:t>
            </a:r>
            <a:r>
              <a:rPr lang="ru-RU" sz="2200" dirty="0">
                <a:solidFill>
                  <a:srgbClr val="92D050"/>
                </a:solidFill>
              </a:rPr>
              <a:t># имя пользователя</a:t>
            </a:r>
            <a:endParaRPr lang="en-US" sz="2200" dirty="0">
              <a:solidFill>
                <a:srgbClr val="92D050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    'PASSWORD': '</a:t>
            </a:r>
            <a:r>
              <a:rPr lang="en-US" sz="2200" dirty="0" err="1">
                <a:solidFill>
                  <a:schemeClr val="tx1"/>
                </a:solidFill>
              </a:rPr>
              <a:t>user_password</a:t>
            </a:r>
            <a:r>
              <a:rPr lang="en-US" sz="2200" dirty="0">
                <a:solidFill>
                  <a:schemeClr val="tx1"/>
                </a:solidFill>
              </a:rPr>
              <a:t>',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    'HOST': '</a:t>
            </a:r>
            <a:r>
              <a:rPr lang="en-US" sz="2200" dirty="0" err="1">
                <a:solidFill>
                  <a:schemeClr val="tx1"/>
                </a:solidFill>
              </a:rPr>
              <a:t>postgres-db</a:t>
            </a:r>
            <a:r>
              <a:rPr lang="en-US" sz="2200" dirty="0">
                <a:solidFill>
                  <a:schemeClr val="tx1"/>
                </a:solidFill>
              </a:rPr>
              <a:t>  ',  </a:t>
            </a:r>
            <a:r>
              <a:rPr lang="en-US" sz="2200" dirty="0">
                <a:solidFill>
                  <a:srgbClr val="92D050"/>
                </a:solidFill>
              </a:rPr>
              <a:t># </a:t>
            </a:r>
            <a:r>
              <a:rPr lang="ru-RU" sz="2200" dirty="0">
                <a:solidFill>
                  <a:srgbClr val="92D050"/>
                </a:solidFill>
              </a:rPr>
              <a:t>или </a:t>
            </a:r>
            <a:r>
              <a:rPr lang="en-US" sz="2200" dirty="0">
                <a:solidFill>
                  <a:srgbClr val="92D050"/>
                </a:solidFill>
              </a:rPr>
              <a:t>IP/</a:t>
            </a:r>
            <a:r>
              <a:rPr lang="ru-RU" sz="2200" dirty="0">
                <a:solidFill>
                  <a:srgbClr val="92D050"/>
                </a:solidFill>
              </a:rPr>
              <a:t>имя контейнера, если используете </a:t>
            </a:r>
            <a:r>
              <a:rPr lang="en-US" sz="2200" dirty="0">
                <a:solidFill>
                  <a:srgbClr val="92D050"/>
                </a:solidFill>
              </a:rPr>
              <a:t>Docker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    'PORT': '5455’,	</a:t>
            </a:r>
            <a:r>
              <a:rPr lang="en-US" sz="2200" dirty="0">
                <a:solidFill>
                  <a:srgbClr val="92D050"/>
                </a:solidFill>
              </a:rPr>
              <a:t># </a:t>
            </a:r>
            <a:r>
              <a:rPr lang="ru-RU" sz="2200" dirty="0">
                <a:solidFill>
                  <a:srgbClr val="92D050"/>
                </a:solidFill>
              </a:rPr>
              <a:t>внешний порт контейнера</a:t>
            </a:r>
            <a:endParaRPr lang="en-US" sz="2200" dirty="0">
              <a:solidFill>
                <a:srgbClr val="92D050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}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66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Соединение с БД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087196"/>
            <a:ext cx="16599626" cy="561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Добавим изменения в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requirements.txt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340;p61">
            <a:extLst>
              <a:ext uri="{FF2B5EF4-FFF2-40B4-BE49-F238E27FC236}">
                <a16:creationId xmlns:a16="http://schemas.microsoft.com/office/drawing/2014/main" id="{224E9FFF-6AB9-394C-BD98-BEE71BDEA77A}"/>
              </a:ext>
            </a:extLst>
          </p:cNvPr>
          <p:cNvSpPr txBox="1">
            <a:spLocks/>
          </p:cNvSpPr>
          <p:nvPr/>
        </p:nvSpPr>
        <p:spPr>
          <a:xfrm>
            <a:off x="1257300" y="4224381"/>
            <a:ext cx="15083028" cy="4617867"/>
          </a:xfrm>
          <a:prstGeom prst="rect">
            <a:avLst/>
          </a:prstGeom>
          <a:solidFill>
            <a:srgbClr val="F9F9FC"/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Django==5.1.3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psycopg2-binary==2.9.9</a:t>
            </a:r>
          </a:p>
        </p:txBody>
      </p:sp>
    </p:spTree>
    <p:extLst>
      <p:ext uri="{BB962C8B-B14F-4D97-AF65-F5344CB8AC3E}">
        <p14:creationId xmlns:p14="http://schemas.microsoft.com/office/powerpoint/2010/main" val="6022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6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1" y="952501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4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4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6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6" y="6694267"/>
            <a:ext cx="4906336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6" y="7234045"/>
            <a:ext cx="4671600" cy="9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3" y="2600680"/>
            <a:ext cx="6075478" cy="605749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" y="3619502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7" y="3955831"/>
            <a:ext cx="7870682" cy="3194418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проекта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087196"/>
            <a:ext cx="16599626" cy="561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Запустим контейнер с БД и после этого подключим к нему наше приложение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340;p61">
            <a:extLst>
              <a:ext uri="{FF2B5EF4-FFF2-40B4-BE49-F238E27FC236}">
                <a16:creationId xmlns:a16="http://schemas.microsoft.com/office/drawing/2014/main" id="{224E9FFF-6AB9-394C-BD98-BEE71BDEA77A}"/>
              </a:ext>
            </a:extLst>
          </p:cNvPr>
          <p:cNvSpPr txBox="1">
            <a:spLocks/>
          </p:cNvSpPr>
          <p:nvPr/>
        </p:nvSpPr>
        <p:spPr>
          <a:xfrm>
            <a:off x="1257300" y="2893494"/>
            <a:ext cx="13490666" cy="5436690"/>
          </a:xfrm>
          <a:prstGeom prst="rect">
            <a:avLst/>
          </a:prstGeom>
          <a:solidFill>
            <a:srgbClr val="F9F9FC"/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CONTAINER_NAME="</a:t>
            </a:r>
            <a:r>
              <a:rPr lang="en-US" sz="2200" dirty="0" err="1">
                <a:solidFill>
                  <a:schemeClr val="tx1"/>
                </a:solidFill>
              </a:rPr>
              <a:t>postgres_container</a:t>
            </a:r>
            <a:r>
              <a:rPr lang="en-US" sz="2200" dirty="0">
                <a:solidFill>
                  <a:schemeClr val="tx1"/>
                </a:solidFill>
              </a:rPr>
              <a:t>"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VOLUME_NAME="</a:t>
            </a:r>
            <a:r>
              <a:rPr lang="en-US" sz="2200" dirty="0" err="1">
                <a:solidFill>
                  <a:schemeClr val="tx1"/>
                </a:solidFill>
              </a:rPr>
              <a:t>postgresql</a:t>
            </a:r>
            <a:r>
              <a:rPr lang="en-US" sz="2200" dirty="0">
                <a:solidFill>
                  <a:schemeClr val="tx1"/>
                </a:solidFill>
              </a:rPr>
              <a:t>-vol"</a:t>
            </a: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rgbClr val="92D050"/>
                </a:solidFill>
              </a:rPr>
              <a:t># </a:t>
            </a:r>
            <a:r>
              <a:rPr lang="ru-RU" sz="2200" dirty="0">
                <a:solidFill>
                  <a:srgbClr val="92D050"/>
                </a:solidFill>
              </a:rPr>
              <a:t>Создание тома, если он не существует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if ! docker volume ls | grep -q "$VOLUME_NAME"; then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echo "</a:t>
            </a:r>
            <a:r>
              <a:rPr lang="ru-RU" sz="2200" dirty="0">
                <a:solidFill>
                  <a:schemeClr val="tx1"/>
                </a:solidFill>
              </a:rPr>
              <a:t>Создаём том $</a:t>
            </a:r>
            <a:r>
              <a:rPr lang="en-US" sz="2200" dirty="0">
                <a:solidFill>
                  <a:schemeClr val="tx1"/>
                </a:solidFill>
              </a:rPr>
              <a:t>VOLUME_NAME..."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docker volume create "$VOLUME_NAME"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fi</a:t>
            </a: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rgbClr val="92D050"/>
                </a:solidFill>
              </a:rPr>
              <a:t># </a:t>
            </a:r>
            <a:r>
              <a:rPr lang="ru-RU" sz="2200" dirty="0">
                <a:solidFill>
                  <a:srgbClr val="92D050"/>
                </a:solidFill>
              </a:rPr>
              <a:t>Запуск нового контейнера с </a:t>
            </a:r>
            <a:r>
              <a:rPr lang="en-US" sz="2200" dirty="0">
                <a:solidFill>
                  <a:srgbClr val="92D050"/>
                </a:solidFill>
              </a:rPr>
              <a:t>PostgreSQL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echo "</a:t>
            </a:r>
            <a:r>
              <a:rPr lang="ru-RU" sz="2200" dirty="0">
                <a:solidFill>
                  <a:schemeClr val="tx1"/>
                </a:solidFill>
              </a:rPr>
              <a:t>Запускаем контейнер </a:t>
            </a:r>
            <a:r>
              <a:rPr lang="en-US" sz="2200" dirty="0">
                <a:solidFill>
                  <a:schemeClr val="tx1"/>
                </a:solidFill>
              </a:rPr>
              <a:t>PostgreSQL..."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docker run -d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--name $CONTAINER_NAME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POSTGRES_PASSWORD=</a:t>
            </a:r>
            <a:r>
              <a:rPr lang="en-US" sz="2200" dirty="0" err="1">
                <a:solidFill>
                  <a:schemeClr val="tx1"/>
                </a:solidFill>
              </a:rPr>
              <a:t>user_password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-v $VOLUME_NAME:/var/lib/</a:t>
            </a:r>
            <a:r>
              <a:rPr lang="en-US" sz="2200" dirty="0" err="1">
                <a:solidFill>
                  <a:schemeClr val="tx1"/>
                </a:solidFill>
              </a:rPr>
              <a:t>postgresql</a:t>
            </a:r>
            <a:r>
              <a:rPr lang="en-US" sz="2200" dirty="0">
                <a:solidFill>
                  <a:schemeClr val="tx1"/>
                </a:solidFill>
              </a:rPr>
              <a:t>/data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-p 5455:5432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--restart unless-stopped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</a:t>
            </a:r>
            <a:r>
              <a:rPr lang="en-US" sz="2200" dirty="0" err="1">
                <a:solidFill>
                  <a:schemeClr val="tx1"/>
                </a:solidFill>
              </a:rPr>
              <a:t>postgres:latest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3880C2CA-70D5-C840-B925-58FBCD5BCA55}"/>
              </a:ext>
            </a:extLst>
          </p:cNvPr>
          <p:cNvSpPr txBox="1">
            <a:spLocks/>
          </p:cNvSpPr>
          <p:nvPr/>
        </p:nvSpPr>
        <p:spPr>
          <a:xfrm>
            <a:off x="1257300" y="8869679"/>
            <a:ext cx="13490666" cy="661631"/>
          </a:xfrm>
          <a:prstGeom prst="rect">
            <a:avLst/>
          </a:prstGeom>
          <a:solidFill>
            <a:srgbClr val="F9F9FC"/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python </a:t>
            </a:r>
            <a:r>
              <a:rPr lang="en-US" sz="2200" dirty="0" err="1">
                <a:solidFill>
                  <a:schemeClr val="tx1"/>
                </a:solidFill>
              </a:rPr>
              <a:t>manage.py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runserver</a:t>
            </a:r>
            <a:r>
              <a:rPr lang="en-US" sz="2200" dirty="0">
                <a:solidFill>
                  <a:schemeClr val="tx1"/>
                </a:solidFill>
              </a:rPr>
              <a:t> 8000</a:t>
            </a:r>
          </a:p>
        </p:txBody>
      </p:sp>
    </p:spTree>
    <p:extLst>
      <p:ext uri="{BB962C8B-B14F-4D97-AF65-F5344CB8AC3E}">
        <p14:creationId xmlns:p14="http://schemas.microsoft.com/office/powerpoint/2010/main" val="113826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Тома данных</a:t>
            </a:r>
            <a:b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13992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6BB8-A721-B14F-A3A6-CBAF857E37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Unionfs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CEF88-892F-784A-B9A1-77B3AAE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8" y="3801554"/>
            <a:ext cx="11836400" cy="363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A5CB7-32DF-5C41-BFAF-FB634386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650" y="3801554"/>
            <a:ext cx="4842932" cy="363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A723CE-A302-844F-82AA-3BB56E917E76}"/>
              </a:ext>
            </a:extLst>
          </p:cNvPr>
          <p:cNvSpPr/>
          <p:nvPr/>
        </p:nvSpPr>
        <p:spPr>
          <a:xfrm>
            <a:off x="12211819" y="5416615"/>
            <a:ext cx="713362" cy="402078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FA577-CE75-914F-830F-632001A079B9}"/>
              </a:ext>
            </a:extLst>
          </p:cNvPr>
          <p:cNvSpPr/>
          <p:nvPr/>
        </p:nvSpPr>
        <p:spPr>
          <a:xfrm>
            <a:off x="7561635" y="5143500"/>
            <a:ext cx="946826" cy="675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118B2-05DE-6444-A3C5-E868C072F600}"/>
              </a:ext>
            </a:extLst>
          </p:cNvPr>
          <p:cNvSpPr/>
          <p:nvPr/>
        </p:nvSpPr>
        <p:spPr>
          <a:xfrm>
            <a:off x="3397833" y="5130898"/>
            <a:ext cx="946826" cy="675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D1A59-18D4-D64E-8E2F-E38ED99ED8D1}"/>
              </a:ext>
            </a:extLst>
          </p:cNvPr>
          <p:cNvSpPr/>
          <p:nvPr/>
        </p:nvSpPr>
        <p:spPr>
          <a:xfrm>
            <a:off x="7867333" y="5416615"/>
            <a:ext cx="713362" cy="402078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16F702A-752A-2A40-99E2-924CA6631C85}"/>
              </a:ext>
            </a:extLst>
          </p:cNvPr>
          <p:cNvSpPr/>
          <p:nvPr/>
        </p:nvSpPr>
        <p:spPr>
          <a:xfrm>
            <a:off x="3654443" y="5416615"/>
            <a:ext cx="713362" cy="402078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034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ru-RU" sz="6400" dirty="0" err="1"/>
              <a:t>Docker</a:t>
            </a:r>
            <a:r>
              <a:rPr lang="ru-RU" sz="6400" dirty="0"/>
              <a:t> </a:t>
            </a:r>
            <a:r>
              <a:rPr lang="en-US" sz="6400" dirty="0"/>
              <a:t>image -&gt; Docker container</a:t>
            </a:r>
            <a:endParaRPr dirty="0"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203" y="2270760"/>
            <a:ext cx="13889594" cy="720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ru-RU" sz="6400"/>
              <a:t>Docker unionfs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504" y="2126929"/>
            <a:ext cx="15166992" cy="720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5262C-0B41-CD4F-8657-4C7268B3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3" y="2853248"/>
            <a:ext cx="13514962" cy="6779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47" y="661448"/>
            <a:ext cx="4550154" cy="2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1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428AB-9CC4-9946-A8BC-D97C6D76BFAF}"/>
              </a:ext>
            </a:extLst>
          </p:cNvPr>
          <p:cNvSpPr txBox="1"/>
          <p:nvPr/>
        </p:nvSpPr>
        <p:spPr>
          <a:xfrm>
            <a:off x="1257300" y="3067177"/>
            <a:ext cx="11672316" cy="552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CONTAINER_NAME="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postgres_container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VOLUME_NAME="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-vol"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 run -d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--name $CONTAINER_NAME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-e POSTGRES_PASSWORD=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user_password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-v $VOLUME_NAME:/var/lib/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/data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-p 5455:5432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--restart unless-stopped \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postgres:latest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5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Запустить контейнер для БД смонтировав том данных для файлов БД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Создать структуру таблиц в БД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У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далить контейнер и создать его заново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подмонитровав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там данных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Проверить что все данные сохранены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Посмотреть какие тома есть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1701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Создание контейнеров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4318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контейнер для БД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MySQL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смонтируйте том данных для файлов БД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структуру таблиц в БД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Удалите контейнер и создайте его заново </a:t>
            </a:r>
            <a:r>
              <a:rPr lang="ru-RU" sz="2400" i="0" dirty="0" err="1">
                <a:solidFill>
                  <a:schemeClr val="tx1"/>
                </a:solidFill>
                <a:latin typeface="JetBrains Mono"/>
              </a:rPr>
              <a:t>подмонитровав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 том данных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Проверьте, что все данные сохранены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04861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1" y="972000"/>
            <a:ext cx="12075626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936000" y="3697977"/>
            <a:ext cx="11804300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9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0974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Сетевые драйверы  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 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6025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заставить контейнеры общаться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1F39C-7C27-7646-8E2F-E61378D4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4" y="2295652"/>
            <a:ext cx="11906776" cy="77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1258113" y="2853249"/>
            <a:ext cx="15382670" cy="259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None – </a:t>
            </a:r>
            <a:r>
              <a:rPr lang="ru-RU" sz="2800" dirty="0"/>
              <a:t>контейнер полностью изолирован от сети. Работает только </a:t>
            </a:r>
            <a:r>
              <a:rPr lang="en-US" sz="2800" dirty="0"/>
              <a:t>loopback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Host – </a:t>
            </a:r>
            <a:r>
              <a:rPr lang="ru-RU" sz="2800" dirty="0"/>
              <a:t>контейнер подключен к сетевому интерфейсу хоста</a:t>
            </a:r>
            <a:endParaRPr lang="en-US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Brige</a:t>
            </a:r>
            <a:r>
              <a:rPr lang="ru-RU" sz="2800" dirty="0"/>
              <a:t> – контейнер подключен через промежуточный сетевой интерфейс. Возможно разделение сети на сегменты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76031-941F-FD47-9EE2-EEDAD8596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1257300" y="6092343"/>
            <a:ext cx="12319000" cy="29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-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1258113" y="2853248"/>
            <a:ext cx="15382670" cy="259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none – </a:t>
            </a:r>
            <a:r>
              <a:rPr lang="ru-RU" sz="2800" dirty="0"/>
              <a:t>контейнер полностью изолирован от сети. Работает только </a:t>
            </a:r>
            <a:r>
              <a:rPr lang="en-US" sz="2800" dirty="0"/>
              <a:t>loopback</a:t>
            </a:r>
            <a:endParaRPr lang="ru-RU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Для</a:t>
            </a:r>
            <a:r>
              <a:rPr lang="en-US" sz="2800" dirty="0"/>
              <a:t> </a:t>
            </a:r>
            <a:r>
              <a:rPr lang="ru-RU" sz="2800" dirty="0"/>
              <a:t>контейнера создается</a:t>
            </a:r>
            <a:r>
              <a:rPr lang="en-US" sz="2800" dirty="0"/>
              <a:t> </a:t>
            </a:r>
            <a:r>
              <a:rPr lang="ru-RU" sz="2800" dirty="0"/>
              <a:t>свой </a:t>
            </a:r>
            <a:r>
              <a:rPr lang="en-US" sz="2800" dirty="0"/>
              <a:t>network namespace </a:t>
            </a:r>
            <a:endParaRPr lang="ru-RU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У контейнера есть</a:t>
            </a:r>
            <a:r>
              <a:rPr lang="en-US" sz="2800" dirty="0"/>
              <a:t> </a:t>
            </a:r>
            <a:r>
              <a:rPr lang="ru-RU" sz="2800" dirty="0"/>
              <a:t>только </a:t>
            </a:r>
            <a:r>
              <a:rPr lang="en-US" sz="2800" dirty="0"/>
              <a:t>loopback </a:t>
            </a:r>
            <a:r>
              <a:rPr lang="ru-RU" sz="2800" dirty="0"/>
              <a:t>интерфейс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Сеть</a:t>
            </a:r>
            <a:r>
              <a:rPr lang="en-US" sz="2800" dirty="0"/>
              <a:t> </a:t>
            </a:r>
            <a:r>
              <a:rPr lang="ru-RU" sz="2800" dirty="0"/>
              <a:t>контейнера полностью</a:t>
            </a:r>
            <a:r>
              <a:rPr lang="en-US" sz="2800" dirty="0"/>
              <a:t> </a:t>
            </a:r>
            <a:r>
              <a:rPr lang="ru-RU" sz="2800" dirty="0"/>
              <a:t>изолирована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-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1245143" y="3373879"/>
            <a:ext cx="1538267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default bridge </a:t>
            </a:r>
            <a:r>
              <a:rPr lang="ru-RU" sz="2800" dirty="0"/>
              <a:t>и </a:t>
            </a:r>
            <a:r>
              <a:rPr lang="en-US" sz="2800" dirty="0"/>
              <a:t>user define bridge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ru-RU" sz="2800" b="1" dirty="0"/>
              <a:t>Особенности </a:t>
            </a:r>
            <a:r>
              <a:rPr lang="en-US" sz="2800" b="1" dirty="0"/>
              <a:t>default bridge network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Назначается</a:t>
            </a:r>
            <a:r>
              <a:rPr lang="en-US" sz="2800" dirty="0"/>
              <a:t> </a:t>
            </a:r>
            <a:r>
              <a:rPr lang="ru-RU" sz="2800" dirty="0"/>
              <a:t>по умолчанию</a:t>
            </a:r>
            <a:r>
              <a:rPr lang="en-US" sz="2800" dirty="0"/>
              <a:t> </a:t>
            </a:r>
            <a:r>
              <a:rPr lang="ru-RU" sz="2800" dirty="0"/>
              <a:t>для</a:t>
            </a:r>
            <a:r>
              <a:rPr lang="en-US" sz="2800" dirty="0"/>
              <a:t> </a:t>
            </a:r>
            <a:r>
              <a:rPr lang="ru-RU" sz="2800" dirty="0"/>
              <a:t>контейнеров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Нельзя</a:t>
            </a:r>
            <a:r>
              <a:rPr lang="en-US" sz="2800" dirty="0"/>
              <a:t> </a:t>
            </a:r>
            <a:r>
              <a:rPr lang="ru-RU" sz="2800" dirty="0"/>
              <a:t>вручную</a:t>
            </a:r>
            <a:r>
              <a:rPr lang="en-US" sz="2800" dirty="0"/>
              <a:t> </a:t>
            </a:r>
            <a:r>
              <a:rPr lang="ru-RU" sz="2800" dirty="0"/>
              <a:t>назначать</a:t>
            </a:r>
            <a:r>
              <a:rPr lang="en-US" sz="2800" dirty="0"/>
              <a:t> IP-</a:t>
            </a:r>
            <a:r>
              <a:rPr lang="ru-RU" sz="2800" dirty="0"/>
              <a:t>адреса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Нет </a:t>
            </a:r>
            <a:r>
              <a:rPr lang="en-US" sz="2800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9568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- driver</a:t>
            </a: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68F83ED5-F730-1F45-9860-0905BD6B87BC}"/>
              </a:ext>
            </a:extLst>
          </p:cNvPr>
          <p:cNvSpPr txBox="1">
            <a:spLocks/>
          </p:cNvSpPr>
          <p:nvPr/>
        </p:nvSpPr>
        <p:spPr>
          <a:xfrm>
            <a:off x="1001100" y="2270493"/>
            <a:ext cx="16452600" cy="2593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182850" tIns="182850" rIns="182850" bIns="18285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–d bridge my-net		</a:t>
            </a:r>
            <a:r>
              <a:rPr lang="en-US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new network</a:t>
            </a:r>
          </a:p>
          <a:p>
            <a:pPr>
              <a:buClr>
                <a:schemeClr val="dk1"/>
              </a:buClr>
              <a:buSzPct val="100000"/>
            </a:pPr>
            <a:endParaRPr 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C1 alpine			</a:t>
            </a:r>
            <a:r>
              <a:rPr lang="en-US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default network</a:t>
            </a:r>
          </a:p>
          <a:p>
            <a:pPr>
              <a:buClr>
                <a:schemeClr val="dk1"/>
              </a:buClr>
              <a:buSzPct val="100000"/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C2 --network my-net alpine	</a:t>
            </a:r>
            <a:r>
              <a:rPr lang="en-US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C3 --network my-net alpine	</a:t>
            </a:r>
            <a:r>
              <a:rPr lang="en-US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endParaRPr lang="en-US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B0AA2-87A2-AC47-AFC5-09831306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5368215"/>
            <a:ext cx="6692614" cy="4607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E3D4A-776B-0549-A1D2-33E69FE31D2B}"/>
              </a:ext>
            </a:extLst>
          </p:cNvPr>
          <p:cNvSpPr txBox="1"/>
          <p:nvPr/>
        </p:nvSpPr>
        <p:spPr>
          <a:xfrm>
            <a:off x="8352816" y="5368215"/>
            <a:ext cx="9100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Контейнеры С2 и С3 видят друг друга, </a:t>
            </a:r>
            <a:br>
              <a:rPr lang="ru-RU" sz="2800" dirty="0"/>
            </a:br>
            <a:r>
              <a:rPr lang="ru-RU" sz="2800" dirty="0"/>
              <a:t>но не видят С1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183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</a:t>
            </a:r>
            <a:r>
              <a:rPr lang="ru-RU" dirty="0"/>
              <a:t> –</a:t>
            </a:r>
            <a:r>
              <a:rPr lang="en-US" dirty="0"/>
              <a:t>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F602F-6B9A-4E4F-818E-D676C793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19" y="2401398"/>
            <a:ext cx="10147982" cy="7405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B1ADC-34AE-4140-960F-DC1BC4D87D42}"/>
              </a:ext>
            </a:extLst>
          </p:cNvPr>
          <p:cNvSpPr txBox="1"/>
          <p:nvPr/>
        </p:nvSpPr>
        <p:spPr>
          <a:xfrm>
            <a:off x="1180290" y="2853248"/>
            <a:ext cx="6562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Контейнер находится внутри хоста – у всех один </a:t>
            </a:r>
            <a:r>
              <a:rPr lang="en-US" sz="2800" dirty="0" err="1"/>
              <a:t>ip</a:t>
            </a:r>
            <a:r>
              <a:rPr lang="en-US" sz="2800" dirty="0"/>
              <a:t> </a:t>
            </a:r>
            <a:r>
              <a:rPr lang="ru-RU" sz="2800" dirty="0"/>
              <a:t>адрес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Только один контейнер на каждом порту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Проблемы с безопасностью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7612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Создание </a:t>
            </a: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многоконтейнеоной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конфигурации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9182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5D0117-6E11-EC42-A7CF-4CF5BB293ED4}"/>
              </a:ext>
            </a:extLst>
          </p:cNvPr>
          <p:cNvSpPr/>
          <p:nvPr/>
        </p:nvSpPr>
        <p:spPr>
          <a:xfrm>
            <a:off x="7213781" y="5047218"/>
            <a:ext cx="4418585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Django and Databases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5E35A6-8E39-224F-A493-74303053F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879" y="5257434"/>
            <a:ext cx="540000" cy="54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контейнер для БД и смонтируйте том данных для файлов БД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Внести необходимые изменения в файлы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Django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Собрать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Django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приложение в контейнере с присоединением к БД из другого контейнера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51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653396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Собрали контейнеры для баз данных и настроили переменные окружения;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Связали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Django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проект с контейнером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PostgreSQL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 использованием переменных окружения для конфигурации;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Разобрались какие бывают тома и как их использовать для сохранения данных;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Узнали про сетевые драйверы в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 коммуникации между контейнерами;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Собрали контейнерную конфигурацию приложения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Django.</a:t>
            </a:r>
            <a:endParaRPr lang="ru-RU" sz="3200" dirty="0">
              <a:latin typeface="Inter"/>
              <a:ea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Следующий </a:t>
            </a:r>
            <a:r>
              <a:rPr lang="ru-RU" sz="64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вебинар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374665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Что такое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 Compose?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Основные преимущества и компоненты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 Compose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файла.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Создание файла `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docker-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compose.yml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`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для </a:t>
            </a:r>
            <a:r>
              <a:rPr lang="ru-RU" sz="3200" dirty="0" err="1">
                <a:latin typeface="Inter"/>
                <a:ea typeface="Inter"/>
                <a:cs typeface="Inter"/>
                <a:sym typeface="Inter"/>
              </a:rPr>
              <a:t>многосервисного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приложения.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Работа с зависимостями, управление множеством контейнеров.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Добавление более сложных настроек в `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docker-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compose.yml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`,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таких как зависимости, порты и тома.</a:t>
            </a:r>
            <a:endParaRPr lang="ru-RU" sz="3200" dirty="0">
              <a:latin typeface="Inter"/>
              <a:ea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589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</a:t>
            </a:r>
            <a:r>
              <a:rPr lang="en-US" sz="2400" dirty="0"/>
              <a:t>Docker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3825627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Dockerfile </a:t>
            </a:r>
            <a:r>
              <a:rPr lang="ru-RU" sz="2400"/>
              <a:t>– создание контейнеров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57162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Docker </a:t>
            </a:r>
            <a:r>
              <a:rPr lang="ru-RU" sz="2400"/>
              <a:t>и БД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7317631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compose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Логирование</a:t>
            </a:r>
            <a:r>
              <a:rPr lang="ru-RU" sz="2400" dirty="0"/>
              <a:t> приложений в </a:t>
            </a:r>
            <a:r>
              <a:rPr lang="en-US" sz="2400" dirty="0"/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0054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50054" y="3819845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50054" y="5571628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50054" y="731763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2050054" y="9063634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B5159B-598E-AE42-86E7-6E20641C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10" y="405985"/>
            <a:ext cx="1873590" cy="14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0" cy="328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0" y="3533851"/>
            <a:ext cx="13746654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Соберем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контейнеры для баз данных и настроим переменные окружения;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Поймем как связать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Django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проект с контейнером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PostgreSQL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с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использование переменных окружения для конфигурации;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Разберемся как использовать тома для сохранения данных;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Узнаем про сетевые драйверы в </a:t>
            </a:r>
            <a:r>
              <a:rPr lang="en-US" sz="3200" dirty="0">
                <a:latin typeface="Inter"/>
                <a:ea typeface="Inter"/>
                <a:sym typeface="Inter"/>
              </a:rPr>
              <a:t>Docker</a:t>
            </a:r>
            <a:r>
              <a:rPr lang="ru-RU" sz="3200" dirty="0">
                <a:latin typeface="Inter"/>
                <a:ea typeface="Inter"/>
                <a:sym typeface="Inter"/>
              </a:rPr>
              <a:t> и</a:t>
            </a:r>
            <a:r>
              <a:rPr lang="en-US" sz="3200" dirty="0">
                <a:latin typeface="Inter"/>
                <a:ea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sym typeface="Inter"/>
              </a:rPr>
              <a:t>коммуникации между контейнерами;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Соберем контейнерную конфигурацию приложения </a:t>
            </a:r>
            <a:r>
              <a:rPr lang="en-US" sz="3200" dirty="0">
                <a:latin typeface="Inter"/>
                <a:ea typeface="Inter"/>
                <a:sym typeface="Inter"/>
              </a:rPr>
              <a:t>Django.</a:t>
            </a:r>
          </a:p>
        </p:txBody>
      </p:sp>
    </p:spTree>
    <p:extLst>
      <p:ext uri="{BB962C8B-B14F-4D97-AF65-F5344CB8AC3E}">
        <p14:creationId xmlns:p14="http://schemas.microsoft.com/office/powerpoint/2010/main" val="70332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Контейнеры для баз данных, переменные окружения</a:t>
            </a:r>
          </a:p>
        </p:txBody>
      </p:sp>
    </p:spTree>
    <p:extLst>
      <p:ext uri="{BB962C8B-B14F-4D97-AF65-F5344CB8AC3E}">
        <p14:creationId xmlns:p14="http://schemas.microsoft.com/office/powerpoint/2010/main" val="146346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баз данных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87B8D-A71B-1B4E-8C7B-B50EB6D15712}"/>
              </a:ext>
            </a:extLst>
          </p:cNvPr>
          <p:cNvSpPr txBox="1"/>
          <p:nvPr/>
        </p:nvSpPr>
        <p:spPr>
          <a:xfrm>
            <a:off x="600096" y="3203410"/>
            <a:ext cx="82585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Имя БД;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Пользователь;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Пароль;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Внешний порт.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dirty="0"/>
              <a:t>Запуск БД</a:t>
            </a:r>
            <a:endParaRPr dirty="0"/>
          </a:p>
        </p:txBody>
      </p:sp>
      <p:sp>
        <p:nvSpPr>
          <p:cNvPr id="9" name="Google Shape;340;p61">
            <a:extLst>
              <a:ext uri="{FF2B5EF4-FFF2-40B4-BE49-F238E27FC236}">
                <a16:creationId xmlns:a16="http://schemas.microsoft.com/office/drawing/2014/main" id="{70682C2D-EA5E-544B-A4E5-57CF7E45F7DD}"/>
              </a:ext>
            </a:extLst>
          </p:cNvPr>
          <p:cNvSpPr txBox="1">
            <a:spLocks/>
          </p:cNvSpPr>
          <p:nvPr/>
        </p:nvSpPr>
        <p:spPr>
          <a:xfrm>
            <a:off x="982574" y="2609050"/>
            <a:ext cx="7125868" cy="442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MySQL</a:t>
            </a:r>
            <a:endParaRPr lang="ru-RU" sz="2200" b="1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docker run -d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--name </a:t>
            </a:r>
            <a:r>
              <a:rPr lang="en-US" sz="2200" dirty="0" err="1">
                <a:solidFill>
                  <a:schemeClr val="tx1"/>
                </a:solidFill>
              </a:rPr>
              <a:t>mysql_container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MYSQL_ROOT_PASSWORD=</a:t>
            </a:r>
            <a:r>
              <a:rPr lang="en-US" sz="2200" dirty="0" err="1">
                <a:solidFill>
                  <a:schemeClr val="tx1"/>
                </a:solidFill>
              </a:rPr>
              <a:t>root_password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MYSQL_DATABASE=</a:t>
            </a:r>
            <a:r>
              <a:rPr lang="en-US" sz="2200" dirty="0" err="1">
                <a:solidFill>
                  <a:schemeClr val="tx1"/>
                </a:solidFill>
              </a:rPr>
              <a:t>my_database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MYSQL_USER=</a:t>
            </a:r>
            <a:r>
              <a:rPr lang="en-US" sz="2200" dirty="0" err="1">
                <a:solidFill>
                  <a:schemeClr val="tx1"/>
                </a:solidFill>
              </a:rPr>
              <a:t>my_user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MYSQL_PASSWORD=</a:t>
            </a:r>
            <a:r>
              <a:rPr lang="en-US" sz="2200" dirty="0" err="1">
                <a:solidFill>
                  <a:schemeClr val="tx1"/>
                </a:solidFill>
              </a:rPr>
              <a:t>my_password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-p 3306:3306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</a:t>
            </a:r>
            <a:r>
              <a:rPr lang="en-US" sz="2200" dirty="0" err="1">
                <a:solidFill>
                  <a:schemeClr val="tx1"/>
                </a:solidFill>
              </a:rPr>
              <a:t>mysql:latest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Google Shape;340;p61">
            <a:extLst>
              <a:ext uri="{FF2B5EF4-FFF2-40B4-BE49-F238E27FC236}">
                <a16:creationId xmlns:a16="http://schemas.microsoft.com/office/drawing/2014/main" id="{B714863C-3CA9-0D4C-9C91-91EAF4D4E945}"/>
              </a:ext>
            </a:extLst>
          </p:cNvPr>
          <p:cNvSpPr txBox="1">
            <a:spLocks/>
          </p:cNvSpPr>
          <p:nvPr/>
        </p:nvSpPr>
        <p:spPr>
          <a:xfrm>
            <a:off x="8980526" y="2609050"/>
            <a:ext cx="8201050" cy="442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PostgreSQL</a:t>
            </a: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docker run -d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--name </a:t>
            </a:r>
            <a:r>
              <a:rPr lang="en-US" sz="2200" dirty="0" err="1">
                <a:solidFill>
                  <a:schemeClr val="tx1"/>
                </a:solidFill>
              </a:rPr>
              <a:t>postgres_container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POSTGRES_PASSWORD=</a:t>
            </a:r>
            <a:r>
              <a:rPr lang="en-US" sz="2200" dirty="0" err="1">
                <a:solidFill>
                  <a:schemeClr val="tx1"/>
                </a:solidFill>
              </a:rPr>
              <a:t>supersecurepassword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-e POSTGRES_DB=</a:t>
            </a:r>
            <a:r>
              <a:rPr lang="en-US" sz="2200" dirty="0" err="1">
                <a:solidFill>
                  <a:schemeClr val="tx1"/>
                </a:solidFill>
              </a:rPr>
              <a:t>my_pg_database</a:t>
            </a:r>
            <a:r>
              <a:rPr lang="en-US" sz="2200" dirty="0">
                <a:solidFill>
                  <a:schemeClr val="tx1"/>
                </a:solidFill>
              </a:rPr>
              <a:t>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-p 5455:5432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</a:t>
            </a:r>
            <a:r>
              <a:rPr lang="en-US" sz="2200" dirty="0" err="1">
                <a:solidFill>
                  <a:schemeClr val="tx1"/>
                </a:solidFill>
              </a:rPr>
              <a:t>postgres:latest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1511</Words>
  <Application>Microsoft Macintosh PowerPoint</Application>
  <PresentationFormat>Custom</PresentationFormat>
  <Paragraphs>263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Courier New</vt:lpstr>
      <vt:lpstr>Apple Chancery</vt:lpstr>
      <vt:lpstr>Inter</vt:lpstr>
      <vt:lpstr>Calibri</vt:lpstr>
      <vt:lpstr>JetBrains Mono</vt:lpstr>
      <vt:lpstr>Corbel</vt:lpstr>
      <vt:lpstr>Arial</vt:lpstr>
      <vt:lpstr>Roboto</vt:lpstr>
      <vt:lpstr>Office Theme</vt:lpstr>
      <vt:lpstr>Custom Design</vt:lpstr>
      <vt:lpstr>Docker Работа с базами данных и Django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Настройка баз данных</vt:lpstr>
      <vt:lpstr>Запуск БД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БД в контейнере</vt:lpstr>
      <vt:lpstr>Запустим БД в контейнере</vt:lpstr>
      <vt:lpstr>Соединение с БД</vt:lpstr>
      <vt:lpstr>Соединение с БД</vt:lpstr>
      <vt:lpstr>Запуск проекта</vt:lpstr>
      <vt:lpstr>PowerPoint Presentation</vt:lpstr>
      <vt:lpstr>Unionfs</vt:lpstr>
      <vt:lpstr>Docker image -&gt; Docker container</vt:lpstr>
      <vt:lpstr>Docker unionfs</vt:lpstr>
      <vt:lpstr>Docker data volumes</vt:lpstr>
      <vt:lpstr>Docker data volumes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Как заставить контейнеры общаться</vt:lpstr>
      <vt:lpstr>Docker networks driver</vt:lpstr>
      <vt:lpstr>null - driver</vt:lpstr>
      <vt:lpstr>bridge - driver</vt:lpstr>
      <vt:lpstr>bridge - driver</vt:lpstr>
      <vt:lpstr>host – driver</vt:lpstr>
      <vt:lpstr>PowerPoint Presentation</vt:lpstr>
      <vt:lpstr>Задание в сессионном зале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74</cp:revision>
  <dcterms:created xsi:type="dcterms:W3CDTF">2022-11-15T10:50:05Z</dcterms:created>
  <dcterms:modified xsi:type="dcterms:W3CDTF">2025-02-12T17:29:32Z</dcterms:modified>
</cp:coreProperties>
</file>